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2" r:id="rId3"/>
    <p:sldId id="296" r:id="rId4"/>
    <p:sldId id="285" r:id="rId5"/>
    <p:sldId id="277" r:id="rId6"/>
    <p:sldId id="275" r:id="rId7"/>
    <p:sldId id="295" r:id="rId8"/>
    <p:sldId id="300" r:id="rId9"/>
    <p:sldId id="301" r:id="rId10"/>
    <p:sldId id="292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4493" autoAdjust="0"/>
  </p:normalViewPr>
  <p:slideViewPr>
    <p:cSldViewPr snapToGrid="0">
      <p:cViewPr varScale="1">
        <p:scale>
          <a:sx n="66" d="100"/>
          <a:sy n="66" d="100"/>
        </p:scale>
        <p:origin x="7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6137A-71B1-4C46-902D-41FB9062A11D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70D34-6787-4B32-8645-676D2C4EC1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9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6FFF-0B49-2D4F-A469-0467F97BC4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6FFF-0B49-2D4F-A469-0467F97BC4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6FFF-0B49-2D4F-A469-0467F97BC4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6FFF-0B49-2D4F-A469-0467F97BC4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6FFF-0B49-2D4F-A469-0467F97BC4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0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6FFF-0B49-2D4F-A469-0467F97BC4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the probability stuff – MTP TMES Maths / show logos on staff shared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6FFF-0B49-2D4F-A469-0467F97BC4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70D34-6787-4B32-8645-676D2C4EC1A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1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6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94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5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8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6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2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4446F-516D-4F1A-B233-CEF604F59966}" type="datetimeFigureOut">
              <a:rPr lang="en-GB" smtClean="0"/>
              <a:t>27/10/2021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67A10-34F3-4FE6-952E-BDFAAA57B3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41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liveuk.com/partner/trafford-alternative-education-provision/" TargetMode="External"/><Relationship Id="rId5" Type="http://schemas.openxmlformats.org/officeDocument/2006/relationships/hyperlink" Target="https://www.bbc.co.uk/bitesize/careers" TargetMode="External"/><Relationship Id="rId4" Type="http://schemas.openxmlformats.org/officeDocument/2006/relationships/hyperlink" Target="https://icould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macs.co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.surname@taep-online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138695" y="1532230"/>
            <a:ext cx="78571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68370" y="1503049"/>
            <a:ext cx="86552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smtClean="0">
                <a:solidFill>
                  <a:schemeClr val="bg1"/>
                </a:solidFill>
              </a:rPr>
              <a:t>What do CAREERS and SAFEGUARDING have in common?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5764959"/>
            <a:ext cx="9144000" cy="1093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26968" y="6312382"/>
            <a:ext cx="33989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spc="20" dirty="0">
                <a:solidFill>
                  <a:srgbClr val="7F7F7F"/>
                </a:solidFill>
              </a:rPr>
              <a:t>@</a:t>
            </a:r>
            <a:r>
              <a:rPr lang="en-GB" sz="1000" spc="20" dirty="0" err="1">
                <a:solidFill>
                  <a:srgbClr val="7F7F7F"/>
                </a:solidFill>
              </a:rPr>
              <a:t>bridge_gm</a:t>
            </a:r>
            <a:r>
              <a:rPr lang="en-GB" sz="1000" spc="20" dirty="0">
                <a:solidFill>
                  <a:srgbClr val="7F7F7F"/>
                </a:solidFill>
              </a:rPr>
              <a:t>    /   @</a:t>
            </a:r>
            <a:r>
              <a:rPr lang="en-GB" sz="1000" spc="20" dirty="0" err="1">
                <a:solidFill>
                  <a:srgbClr val="7F7F7F"/>
                </a:solidFill>
              </a:rPr>
              <a:t>CareerEnt</a:t>
            </a:r>
            <a:r>
              <a:rPr lang="en-GB" sz="1000" spc="20" dirty="0">
                <a:solidFill>
                  <a:srgbClr val="7F7F7F"/>
                </a:solidFill>
              </a:rPr>
              <a:t>  /  #GMEAN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77" y="5983276"/>
            <a:ext cx="4513922" cy="6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804A11-59D1-4A12-8D29-C4413C827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Careers Planning – Department Time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657" y="1320801"/>
            <a:ext cx="11016343" cy="5036456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7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804A11-59D1-4A12-8D29-C4413C827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9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2244" y="279858"/>
            <a:ext cx="815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spc="70" dirty="0">
              <a:solidFill>
                <a:srgbClr val="3C3C3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49396" y="679967"/>
            <a:ext cx="8234155" cy="0"/>
          </a:xfrm>
          <a:prstGeom prst="line">
            <a:avLst/>
          </a:prstGeom>
          <a:ln w="6350"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828838" y="6022511"/>
            <a:ext cx="8397102" cy="573690"/>
            <a:chOff x="304838" y="6022511"/>
            <a:chExt cx="8397102" cy="5736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38" y="6222601"/>
              <a:ext cx="1024429" cy="3736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302968" y="6312379"/>
              <a:ext cx="3398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spc="20" dirty="0">
                  <a:solidFill>
                    <a:srgbClr val="7F7F7F"/>
                  </a:solidFill>
                </a:rPr>
                <a:t>@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bridge_GM</a:t>
              </a:r>
              <a:r>
                <a:rPr lang="en-GB" sz="1000" spc="20" dirty="0">
                  <a:solidFill>
                    <a:srgbClr val="7F7F7F"/>
                  </a:solidFill>
                </a:rPr>
                <a:t>  /  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bridgeGM.co.uk</a:t>
              </a:r>
              <a:endParaRPr lang="en-GB" sz="1000" spc="20" dirty="0">
                <a:solidFill>
                  <a:srgbClr val="7F7F7F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25395" y="6022511"/>
              <a:ext cx="8234155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824" y="911225"/>
            <a:ext cx="8220116" cy="49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GB" sz="2000" b="1" dirty="0"/>
              <a:t>What the statutory guidance says…</a:t>
            </a:r>
            <a:endParaRPr lang="en-GB" dirty="0"/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Schools should ask all teachers to support the career development of young people in their tutorial role and through their subject teaching.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Schools should work towards weaving careers education and guidance in to subjects across the curriculum, including PSHE. 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Schools should ensure that, as early as possible, pupils understand that good maths skills are a necessary element of citizenship, and that studying maths and science can lead to a wide range of career choices. </a:t>
            </a:r>
          </a:p>
          <a:p>
            <a:endParaRPr lang="en-GB" sz="2000" dirty="0"/>
          </a:p>
          <a:p>
            <a:endParaRPr lang="en-GB" dirty="0"/>
          </a:p>
          <a:p>
            <a:pPr marL="0" indent="0">
              <a:buNone/>
            </a:pPr>
            <a:endParaRPr lang="en-GB" sz="20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9396" y="244942"/>
            <a:ext cx="815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8"/>
            <a:r>
              <a:rPr lang="en-GB" sz="2400" b="1" spc="71" dirty="0" smtClean="0">
                <a:latin typeface="Arial" charset="0"/>
                <a:ea typeface="Arial" charset="0"/>
                <a:cs typeface="Arial" charset="0"/>
              </a:rPr>
              <a:t>Linking </a:t>
            </a:r>
            <a:r>
              <a:rPr lang="en-GB" sz="2400" b="1" spc="71" dirty="0">
                <a:latin typeface="Arial" charset="0"/>
                <a:ea typeface="Arial" charset="0"/>
                <a:cs typeface="Arial" charset="0"/>
              </a:rPr>
              <a:t>Curriculum Learning To Careers</a:t>
            </a:r>
            <a:endParaRPr lang="en-US" sz="2400" b="1" spc="7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22296" y="1693889"/>
            <a:ext cx="1573966" cy="644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177915" y="3225385"/>
            <a:ext cx="2353455" cy="6445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7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2244" y="279858"/>
            <a:ext cx="815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spc="70" dirty="0">
              <a:solidFill>
                <a:srgbClr val="3C3C3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49396" y="679967"/>
            <a:ext cx="8234155" cy="0"/>
          </a:xfrm>
          <a:prstGeom prst="line">
            <a:avLst/>
          </a:prstGeom>
          <a:ln w="6350"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828838" y="6022511"/>
            <a:ext cx="8397102" cy="573690"/>
            <a:chOff x="304838" y="6022511"/>
            <a:chExt cx="8397102" cy="5736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38" y="6222601"/>
              <a:ext cx="1024429" cy="3736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302968" y="6312379"/>
              <a:ext cx="3398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spc="20" dirty="0">
                  <a:solidFill>
                    <a:srgbClr val="7F7F7F"/>
                  </a:solidFill>
                </a:rPr>
                <a:t>@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bridge_GM</a:t>
              </a:r>
              <a:r>
                <a:rPr lang="en-GB" sz="1000" spc="20" dirty="0">
                  <a:solidFill>
                    <a:srgbClr val="7F7F7F"/>
                  </a:solidFill>
                </a:rPr>
                <a:t>  /  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bridgeGM.co.uk</a:t>
              </a:r>
              <a:endParaRPr lang="en-GB" sz="1000" spc="20" dirty="0">
                <a:solidFill>
                  <a:srgbClr val="7F7F7F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25395" y="6022511"/>
              <a:ext cx="8234155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824" y="911225"/>
            <a:ext cx="9146858" cy="491002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en-GB" sz="2000" b="1" dirty="0"/>
              <a:t>What the statutory guidance says…</a:t>
            </a:r>
            <a:endParaRPr lang="en-GB" dirty="0"/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Students should have multiple opportunities to learn from employers about work. 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Every year from age 11 students should have at least one meaningful encounter with an employer, </a:t>
            </a:r>
            <a:r>
              <a:rPr lang="en-GB" sz="2000" dirty="0" err="1"/>
              <a:t>eg</a:t>
            </a:r>
            <a:r>
              <a:rPr lang="en-GB" sz="2000" dirty="0"/>
              <a:t> visiting speakers.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By age 16 every student should have had at least one experience of a workplace additional to any part-time jobs they may have.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First hand experiences include workplace visits linked to the curriculum as well as work </a:t>
            </a:r>
            <a:r>
              <a:rPr lang="en-GB" sz="2000" dirty="0" smtClean="0"/>
              <a:t>experience which includes virtual experiences.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pPr marL="0" indent="0">
              <a:buNone/>
            </a:pPr>
            <a:endParaRPr lang="en-GB" sz="20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9396" y="244942"/>
            <a:ext cx="815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8"/>
            <a:r>
              <a:rPr lang="en-GB" sz="2400" b="1" spc="71" dirty="0" smtClean="0">
                <a:latin typeface="Arial" charset="0"/>
                <a:ea typeface="Arial" charset="0"/>
                <a:cs typeface="Arial" charset="0"/>
              </a:rPr>
              <a:t>Employer </a:t>
            </a:r>
            <a:r>
              <a:rPr lang="en-GB" sz="2400" b="1" spc="71" dirty="0">
                <a:latin typeface="Arial" charset="0"/>
                <a:ea typeface="Arial" charset="0"/>
                <a:cs typeface="Arial" charset="0"/>
              </a:rPr>
              <a:t>Encounters and Experience of Workplaces</a:t>
            </a:r>
            <a:endParaRPr lang="en-US" sz="2400" b="1" spc="7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31502" y="1524000"/>
            <a:ext cx="2487906" cy="865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541486" y="2685143"/>
            <a:ext cx="2233969" cy="743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350946" y="4296230"/>
            <a:ext cx="2121498" cy="751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2244" y="279858"/>
            <a:ext cx="815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spc="70" dirty="0">
              <a:solidFill>
                <a:srgbClr val="3C3C3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49396" y="679967"/>
            <a:ext cx="8234155" cy="0"/>
          </a:xfrm>
          <a:prstGeom prst="line">
            <a:avLst/>
          </a:prstGeom>
          <a:ln w="6350"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828838" y="6022511"/>
            <a:ext cx="8397102" cy="573690"/>
            <a:chOff x="304838" y="6022511"/>
            <a:chExt cx="8397102" cy="5736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38" y="6222601"/>
              <a:ext cx="1024429" cy="3736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302968" y="6312379"/>
              <a:ext cx="3398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spc="20" dirty="0">
                  <a:solidFill>
                    <a:srgbClr val="7F7F7F"/>
                  </a:solidFill>
                </a:rPr>
                <a:t>@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bridge_GM</a:t>
              </a:r>
              <a:r>
                <a:rPr lang="en-GB" sz="1000" spc="20" dirty="0">
                  <a:solidFill>
                    <a:srgbClr val="7F7F7F"/>
                  </a:solidFill>
                </a:rPr>
                <a:t>  /  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bridgeGM.co.uk</a:t>
              </a:r>
              <a:endParaRPr lang="en-GB" sz="1000" spc="20" dirty="0">
                <a:solidFill>
                  <a:srgbClr val="7F7F7F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25395" y="6022511"/>
              <a:ext cx="8234155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824" y="911225"/>
            <a:ext cx="8220116" cy="49100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5800" dirty="0"/>
              <a:t>4 or more meaningful  encounters with employers leads to: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sz="8000" dirty="0"/>
              <a:t>86%</a:t>
            </a:r>
          </a:p>
          <a:p>
            <a:pPr marL="0" indent="0" algn="ctr">
              <a:buNone/>
            </a:pPr>
            <a:r>
              <a:rPr lang="en-GB" sz="8000" dirty="0"/>
              <a:t>Less likely to become unemployed or NEET.</a:t>
            </a:r>
          </a:p>
          <a:p>
            <a:pPr marL="0" indent="0" algn="ctr">
              <a:buNone/>
            </a:pPr>
            <a:endParaRPr lang="en-GB" sz="8000" dirty="0"/>
          </a:p>
          <a:p>
            <a:pPr marL="0" indent="0" algn="ctr">
              <a:buNone/>
            </a:pPr>
            <a:r>
              <a:rPr lang="en-GB" sz="8000" dirty="0"/>
              <a:t>22%</a:t>
            </a:r>
          </a:p>
          <a:p>
            <a:pPr marL="0" indent="0" algn="ctr">
              <a:buNone/>
            </a:pPr>
            <a:r>
              <a:rPr lang="en-GB" sz="8000" dirty="0"/>
              <a:t>Higher earnings during their career.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9396" y="244942"/>
            <a:ext cx="815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8"/>
            <a:r>
              <a:rPr lang="en-GB" sz="2400" b="1" spc="71" dirty="0">
                <a:latin typeface="Arial" charset="0"/>
                <a:ea typeface="Arial" charset="0"/>
                <a:cs typeface="Arial" charset="0"/>
              </a:rPr>
              <a:t>The Benefits…</a:t>
            </a:r>
            <a:endParaRPr lang="en-US" sz="2400" b="1" spc="7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4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2244" y="279858"/>
            <a:ext cx="815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spc="70" dirty="0">
              <a:solidFill>
                <a:srgbClr val="3C3C3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49396" y="679967"/>
            <a:ext cx="8234155" cy="0"/>
          </a:xfrm>
          <a:prstGeom prst="line">
            <a:avLst/>
          </a:prstGeom>
          <a:ln w="6350"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828838" y="6022511"/>
            <a:ext cx="8397102" cy="573690"/>
            <a:chOff x="304838" y="6022511"/>
            <a:chExt cx="8397102" cy="5736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38" y="6222601"/>
              <a:ext cx="1024429" cy="3736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302968" y="6312379"/>
              <a:ext cx="3398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spc="20" dirty="0">
                  <a:solidFill>
                    <a:srgbClr val="7F7F7F"/>
                  </a:solidFill>
                </a:rPr>
                <a:t>@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bridge_GM</a:t>
              </a:r>
              <a:r>
                <a:rPr lang="en-GB" sz="1000" spc="20" dirty="0">
                  <a:solidFill>
                    <a:srgbClr val="7F7F7F"/>
                  </a:solidFill>
                </a:rPr>
                <a:t>  /  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bridgeGM.co.uk</a:t>
              </a:r>
              <a:endParaRPr lang="en-GB" sz="1000" spc="20" dirty="0">
                <a:solidFill>
                  <a:srgbClr val="7F7F7F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25395" y="6022511"/>
              <a:ext cx="8234155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824" y="911225"/>
            <a:ext cx="8220116" cy="49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>
              <a:solidFill>
                <a:srgbClr val="7F7F7F"/>
              </a:solidFill>
            </a:endParaRP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Students are 18 times more likely to be </a:t>
            </a:r>
            <a:r>
              <a:rPr lang="en-GB" sz="2000" b="1" u="sng" dirty="0"/>
              <a:t>motivated</a:t>
            </a:r>
            <a:r>
              <a:rPr lang="en-GB" sz="2000" dirty="0"/>
              <a:t> to learn if their teachers know their hopes and dreams.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Students feel more </a:t>
            </a:r>
            <a:r>
              <a:rPr lang="en-GB" sz="2000" b="1" u="sng" dirty="0"/>
              <a:t>engaged</a:t>
            </a:r>
            <a:r>
              <a:rPr lang="en-GB" sz="2000" dirty="0"/>
              <a:t> in their learning when they perceive the relevance of what they are studying.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Students become more </a:t>
            </a:r>
            <a:r>
              <a:rPr lang="en-GB" sz="2000" b="1" u="sng" dirty="0"/>
              <a:t>aspirational</a:t>
            </a:r>
            <a:r>
              <a:rPr lang="en-GB" sz="2000" dirty="0"/>
              <a:t> when they understand how subjects link to their futures.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For TAEP  - Behaviour is improved.</a:t>
            </a:r>
          </a:p>
          <a:p>
            <a:pPr>
              <a:lnSpc>
                <a:spcPct val="150000"/>
              </a:lnSpc>
              <a:buClr>
                <a:srgbClr val="A9D18E"/>
              </a:buClr>
            </a:pPr>
            <a:r>
              <a:rPr lang="en-GB" sz="2000" dirty="0"/>
              <a:t>For TAEP - Chance of successful re-integration to mainstream is improved.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9396" y="244942"/>
            <a:ext cx="815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8"/>
            <a:r>
              <a:rPr lang="en-GB" sz="2400" b="1" spc="71" dirty="0">
                <a:latin typeface="Arial" charset="0"/>
                <a:ea typeface="Arial" charset="0"/>
                <a:cs typeface="Arial" charset="0"/>
              </a:rPr>
              <a:t>The Benefits…</a:t>
            </a:r>
            <a:endParaRPr lang="en-US" sz="2400" b="1" spc="7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2244" y="279858"/>
            <a:ext cx="815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spc="70" dirty="0">
              <a:solidFill>
                <a:srgbClr val="3C3C3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49396" y="679967"/>
            <a:ext cx="8234155" cy="0"/>
          </a:xfrm>
          <a:prstGeom prst="line">
            <a:avLst/>
          </a:prstGeom>
          <a:ln w="6350"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828838" y="6022511"/>
            <a:ext cx="8397102" cy="573690"/>
            <a:chOff x="304838" y="6022511"/>
            <a:chExt cx="8397102" cy="5736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38" y="6222601"/>
              <a:ext cx="1024429" cy="3736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302968" y="6312379"/>
              <a:ext cx="3398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spc="20" dirty="0">
                  <a:solidFill>
                    <a:srgbClr val="7F7F7F"/>
                  </a:solidFill>
                </a:rPr>
                <a:t>@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bridge_GM</a:t>
              </a:r>
              <a:r>
                <a:rPr lang="en-GB" sz="1000" spc="20" dirty="0">
                  <a:solidFill>
                    <a:srgbClr val="7F7F7F"/>
                  </a:solidFill>
                </a:rPr>
                <a:t>  /  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bridgeGM.co.uk</a:t>
              </a:r>
              <a:endParaRPr lang="en-GB" sz="1000" spc="20" dirty="0">
                <a:solidFill>
                  <a:srgbClr val="7F7F7F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25395" y="6022511"/>
              <a:ext cx="8234155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824" y="911225"/>
            <a:ext cx="8220116" cy="49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9395" y="148652"/>
            <a:ext cx="815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68"/>
            <a:r>
              <a:rPr lang="en-GB" sz="2400" b="1" spc="71" dirty="0" smtClean="0">
                <a:latin typeface="Arial" charset="0"/>
                <a:ea typeface="Arial" charset="0"/>
                <a:cs typeface="Arial" charset="0"/>
              </a:rPr>
              <a:t>Staff careers responsibilities at TAEP</a:t>
            </a:r>
            <a:endParaRPr lang="en-US" sz="2400" b="1" spc="7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5099499" y="3233427"/>
            <a:ext cx="1546464" cy="361615"/>
          </a:xfrm>
          <a:prstGeom prst="rect">
            <a:avLst/>
          </a:prstGeom>
          <a:solidFill>
            <a:schemeClr val="bg1"/>
          </a:solidFill>
          <a:ln cmpd="sng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Curriculum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4365576" y="975074"/>
            <a:ext cx="3045814" cy="12059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Careers clearly identified in medium term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plans including ASDAN courses.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9304" y="5079442"/>
            <a:ext cx="363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Guest speakers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virtual visitors to the classroom.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8732" y="2319177"/>
            <a:ext cx="325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Careers clearly identified on worksheets / presentations / displays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7621" y="4000835"/>
            <a:ext cx="276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Trips and visits that reinforce learning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07135">
            <a:off x="6733918" y="3544511"/>
            <a:ext cx="615749" cy="5121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36889">
            <a:off x="4430013" y="3598465"/>
            <a:ext cx="798645" cy="8047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75976">
            <a:off x="5611585" y="3931508"/>
            <a:ext cx="798645" cy="8047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77663">
            <a:off x="4388569" y="2683698"/>
            <a:ext cx="798645" cy="80474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112972" y="2305163"/>
            <a:ext cx="3237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Careers starters to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lessons, at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least one per class per half term.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35065">
            <a:off x="5572652" y="2310192"/>
            <a:ext cx="615749" cy="5121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7368" y="2760266"/>
            <a:ext cx="615749" cy="5121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34282" y="4000836"/>
            <a:ext cx="323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student experiences using XELLO.</a:t>
            </a: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872244" y="279858"/>
            <a:ext cx="8153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spc="70" dirty="0">
              <a:solidFill>
                <a:srgbClr val="3C3C3C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49396" y="679967"/>
            <a:ext cx="8234155" cy="0"/>
          </a:xfrm>
          <a:prstGeom prst="line">
            <a:avLst/>
          </a:prstGeom>
          <a:ln w="6350">
            <a:solidFill>
              <a:srgbClr val="7F7F7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828838" y="6022511"/>
            <a:ext cx="8397102" cy="573690"/>
            <a:chOff x="304838" y="6022511"/>
            <a:chExt cx="8397102" cy="5736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38" y="6222601"/>
              <a:ext cx="1024429" cy="3736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5302968" y="6312379"/>
              <a:ext cx="3398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spc="20" dirty="0">
                  <a:solidFill>
                    <a:srgbClr val="7F7F7F"/>
                  </a:solidFill>
                </a:rPr>
                <a:t>@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bridge_GM</a:t>
              </a:r>
              <a:r>
                <a:rPr lang="en-GB" sz="1000" spc="20" dirty="0">
                  <a:solidFill>
                    <a:srgbClr val="7F7F7F"/>
                  </a:solidFill>
                </a:rPr>
                <a:t>  /  </a:t>
              </a:r>
              <a:r>
                <a:rPr lang="en-GB" sz="1000" spc="20" dirty="0" err="1">
                  <a:solidFill>
                    <a:srgbClr val="7F7F7F"/>
                  </a:solidFill>
                </a:rPr>
                <a:t>bridgeGM.co.uk</a:t>
              </a:r>
              <a:endParaRPr lang="en-GB" sz="1000" spc="20" dirty="0">
                <a:solidFill>
                  <a:srgbClr val="7F7F7F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25395" y="6022511"/>
              <a:ext cx="8234155" cy="0"/>
            </a:xfrm>
            <a:prstGeom prst="line">
              <a:avLst/>
            </a:prstGeom>
            <a:ln w="6350">
              <a:solidFill>
                <a:srgbClr val="7F7F7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824" y="911225"/>
            <a:ext cx="8220116" cy="4910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9395" y="148652"/>
            <a:ext cx="815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68"/>
            <a:r>
              <a:rPr lang="en-GB" sz="2400" b="1" spc="71" dirty="0">
                <a:latin typeface="Arial" charset="0"/>
                <a:ea typeface="Arial" charset="0"/>
                <a:cs typeface="Arial" charset="0"/>
              </a:rPr>
              <a:t>Careers Logos</a:t>
            </a:r>
            <a:endParaRPr lang="en-US" sz="2400" b="1" spc="7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E:\Stickers and badges\Employability Communic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7" y="4465619"/>
            <a:ext cx="1771897" cy="16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tickers and badges\English food wri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72" y="4465619"/>
            <a:ext cx="1686160" cy="168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tickers and badges\Maths building wor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24" y="4392073"/>
            <a:ext cx="1897257" cy="17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Stickers and badges\Science Biology nurs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39" y="4270950"/>
            <a:ext cx="1783830" cy="178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Stickers and badges\Science Physics auto mechani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76" y="4292021"/>
            <a:ext cx="1953185" cy="179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1543" y="679967"/>
            <a:ext cx="112921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Easy way to make your careers links clearly visible. Add them to MTPs / worksheets / presentations in seconds – visible for students / book scrutiny / OFSTED</a:t>
            </a:r>
          </a:p>
          <a:p>
            <a:endParaRPr lang="en-GB" sz="2400" dirty="0"/>
          </a:p>
          <a:p>
            <a:r>
              <a:rPr lang="en-GB" sz="2400" dirty="0"/>
              <a:t>Staff shared – </a:t>
            </a:r>
            <a:r>
              <a:rPr lang="en-GB" sz="2400" dirty="0" smtClean="0"/>
              <a:t>6. Teaching and Learning / Careers Logos</a:t>
            </a:r>
            <a:br>
              <a:rPr lang="en-GB" sz="2400" dirty="0" smtClean="0"/>
            </a:br>
            <a:r>
              <a:rPr lang="en-GB" sz="2400" dirty="0" smtClean="0"/>
              <a:t>Hard copies available in Zoe’s office – remember to get students to personalise them.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Scroll through or use the search, open the picture – copy and paste onto your document / presentation. Re-size as necessary. </a:t>
            </a:r>
          </a:p>
          <a:p>
            <a:endParaRPr lang="en-GB" sz="2400" dirty="0"/>
          </a:p>
          <a:p>
            <a:r>
              <a:rPr lang="en-GB" sz="2400" dirty="0"/>
              <a:t>Need another Logo? Just ask, I will make them to order. </a:t>
            </a:r>
          </a:p>
        </p:txBody>
      </p:sp>
    </p:spTree>
    <p:extLst>
      <p:ext uri="{BB962C8B-B14F-4D97-AF65-F5344CB8AC3E}">
        <p14:creationId xmlns:p14="http://schemas.microsoft.com/office/powerpoint/2010/main" val="3108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12672-188C-4C51-A9EB-4D8FFCE5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96BC3-EAC4-48EA-9120-C846ED910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804A11-59D1-4A12-8D29-C4413C827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62F776C-C18D-4432-82C5-3398EDEB254C}"/>
              </a:ext>
            </a:extLst>
          </p:cNvPr>
          <p:cNvSpPr txBox="1"/>
          <p:nvPr/>
        </p:nvSpPr>
        <p:spPr>
          <a:xfrm>
            <a:off x="448622" y="179249"/>
            <a:ext cx="1125780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/>
              <a:t>Careers Starters - suggestions</a:t>
            </a:r>
            <a:endParaRPr lang="en-GB" sz="5400" dirty="0"/>
          </a:p>
          <a:p>
            <a:r>
              <a:rPr lang="en-GB" sz="3200" dirty="0" err="1"/>
              <a:t>ICould</a:t>
            </a:r>
            <a:r>
              <a:rPr lang="en-GB" sz="3200" dirty="0"/>
              <a:t> – Explore Careers – Subjects</a:t>
            </a:r>
          </a:p>
          <a:p>
            <a:r>
              <a:rPr lang="en-GB" sz="3200" dirty="0">
                <a:hlinkClick r:id="rId4"/>
              </a:rPr>
              <a:t>https://icould.com/</a:t>
            </a:r>
            <a:endParaRPr lang="en-GB" sz="3200" dirty="0"/>
          </a:p>
          <a:p>
            <a:endParaRPr lang="en-GB" sz="3600" dirty="0"/>
          </a:p>
          <a:p>
            <a:r>
              <a:rPr lang="en-GB" sz="3200" dirty="0"/>
              <a:t>BBC Bitesize careers – favourite subject </a:t>
            </a:r>
          </a:p>
          <a:p>
            <a:r>
              <a:rPr lang="en-GB" sz="3200" dirty="0">
                <a:hlinkClick r:id="rId5"/>
              </a:rPr>
              <a:t>https://</a:t>
            </a:r>
            <a:r>
              <a:rPr lang="en-GB" sz="3200" dirty="0" smtClean="0">
                <a:hlinkClick r:id="rId5"/>
              </a:rPr>
              <a:t>www.bbc.co.uk/bitesize/careers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TAEP Website / Careers Education and Guidance / TAEP School </a:t>
            </a:r>
            <a:r>
              <a:rPr lang="en-GB" sz="3200" dirty="0"/>
              <a:t>Career Information</a:t>
            </a:r>
            <a:br>
              <a:rPr lang="en-GB" sz="3200" dirty="0"/>
            </a:br>
            <a:r>
              <a:rPr lang="en-GB" sz="3200" dirty="0">
                <a:hlinkClick r:id="rId6"/>
              </a:rPr>
              <a:t>https://learnliveuk.com/partner/trafford-alternative-education-provision</a:t>
            </a:r>
            <a:r>
              <a:rPr lang="en-GB" sz="3200" dirty="0" smtClean="0">
                <a:hlinkClick r:id="rId6"/>
              </a:rPr>
              <a:t>/</a:t>
            </a:r>
            <a:endParaRPr lang="en-GB" sz="32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78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804A11-59D1-4A12-8D29-C4413C827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3" y="0"/>
            <a:ext cx="123951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5184F2-0703-4020-A1E2-54DBE00B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7030A0"/>
                </a:solidFill>
              </a:rPr>
              <a:t>XELLO</a:t>
            </a:r>
            <a:endParaRPr lang="en-GB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F33EB1-9020-4DA5-8D14-1C911A3DE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13" y="1390195"/>
            <a:ext cx="10657115" cy="4938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https://gmacs.co.uk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Schools tab / </a:t>
            </a:r>
            <a:r>
              <a:rPr lang="en-GB" dirty="0" err="1" smtClean="0"/>
              <a:t>Xello</a:t>
            </a:r>
            <a:r>
              <a:rPr lang="en-GB" dirty="0" smtClean="0"/>
              <a:t> Log-in</a:t>
            </a:r>
            <a:r>
              <a:rPr lang="en-GB" dirty="0"/>
              <a:t> </a:t>
            </a:r>
            <a:r>
              <a:rPr lang="en-GB" dirty="0" smtClean="0"/>
              <a:t>/ </a:t>
            </a:r>
            <a:r>
              <a:rPr lang="en-GB" dirty="0" smtClean="0">
                <a:hlinkClick r:id="rId4"/>
              </a:rPr>
              <a:t>student.surname@taep-online.co.uk</a:t>
            </a:r>
            <a:r>
              <a:rPr lang="en-GB" dirty="0" smtClean="0"/>
              <a:t> / DDMMYYYY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If prompted for a new password please just repeat DDMMYYYY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‘About Me’ tab / scroll to experiences / add experience under ‘life’.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This personalised record of careers experiences is needed for the Gatsby Benchmarks and is a statutory requirement. Teachers need to ensure their classes add an entry to XELLO  for their subject.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700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566</Words>
  <Application>Microsoft Office PowerPoint</Application>
  <PresentationFormat>Widescreen</PresentationFormat>
  <Paragraphs>86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XELLO</vt:lpstr>
      <vt:lpstr>Careers Planning – Department Time</vt:lpstr>
      <vt:lpstr>PowerPoint Presentation</vt:lpstr>
    </vt:vector>
  </TitlesOfParts>
  <Company>Greater Manchester Fire &amp; Rescue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Grimes, Karl</dc:creator>
  <cp:lastModifiedBy>Bielby, Nina</cp:lastModifiedBy>
  <cp:revision>117</cp:revision>
  <dcterms:created xsi:type="dcterms:W3CDTF">2019-03-13T08:28:17Z</dcterms:created>
  <dcterms:modified xsi:type="dcterms:W3CDTF">2021-10-27T15:33:17Z</dcterms:modified>
</cp:coreProperties>
</file>